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62" r:id="rId4"/>
    <p:sldId id="283" r:id="rId5"/>
    <p:sldId id="299" r:id="rId6"/>
    <p:sldId id="300" r:id="rId7"/>
    <p:sldId id="273" r:id="rId8"/>
    <p:sldId id="279" r:id="rId9"/>
    <p:sldId id="284" r:id="rId10"/>
    <p:sldId id="306" r:id="rId11"/>
    <p:sldId id="295" r:id="rId12"/>
    <p:sldId id="281" r:id="rId13"/>
    <p:sldId id="302" r:id="rId14"/>
    <p:sldId id="301" r:id="rId15"/>
    <p:sldId id="286" r:id="rId16"/>
    <p:sldId id="288" r:id="rId17"/>
    <p:sldId id="289" r:id="rId18"/>
    <p:sldId id="303" r:id="rId19"/>
    <p:sldId id="304" r:id="rId20"/>
    <p:sldId id="305" r:id="rId21"/>
    <p:sldId id="308" r:id="rId22"/>
    <p:sldId id="309" r:id="rId23"/>
    <p:sldId id="274" r:id="rId24"/>
    <p:sldId id="290" r:id="rId25"/>
    <p:sldId id="293" r:id="rId26"/>
    <p:sldId id="294" r:id="rId27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함초롬바탕" panose="02030604000101010101" pitchFamily="18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4555"/>
    <a:srgbClr val="B78C7F"/>
    <a:srgbClr val="FEC9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89" autoAdjust="0"/>
    <p:restoredTop sz="94660"/>
  </p:normalViewPr>
  <p:slideViewPr>
    <p:cSldViewPr snapToGrid="0">
      <p:cViewPr varScale="1">
        <p:scale>
          <a:sx n="69" d="100"/>
          <a:sy n="69" d="100"/>
        </p:scale>
        <p:origin x="108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78344-8FA9-452E-91A7-7AB4F90F3662}" type="datetimeFigureOut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7D186A-6A8F-4809-B4A6-D02D8C5F2B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63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2251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9552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D186A-6A8F-4809-B4A6-D02D8C5F2B6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501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D186A-6A8F-4809-B4A6-D02D8C5F2B65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23113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819805-4B24-4A99-917E-A97D24450415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596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D186A-6A8F-4809-B4A6-D02D8C5F2B65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43960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D186A-6A8F-4809-B4A6-D02D8C5F2B65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625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D186A-6A8F-4809-B4A6-D02D8C5F2B65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16453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7D186A-6A8F-4809-B4A6-D02D8C5F2B65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8655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DED82-A268-4874-8B7E-77B5207E0084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624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9DBC-7F7A-49BD-BB0B-01C91455435F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7333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741C6-9AE0-476D-ABC1-EB7ADC121912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85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ADC92-9F8C-47D2-B3A1-AC5796EB3077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7064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2D484-1BA0-4481-BB48-D5CBD087C50B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453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09C61-34CA-4D96-BE63-8BB485DD096A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0506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2F914-0F9A-4256-8E75-DEC6B8412880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376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BE936-1402-4175-B954-68B50BDB7C1E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151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A6FF6-A71C-4780-B876-BC9373C252BC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0372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CA07A-AFD2-40BA-B4CC-2C30B10406A2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040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41819-039B-4EA4-8D43-C68D73AAA3B7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200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D02B37-216C-4341-96AF-946D9A6E84C5}" type="datetime1">
              <a:rPr lang="ko-KR" altLang="en-US" smtClean="0"/>
              <a:t>2018-05-23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62EB0-F2B7-4B4C-A348-A2A3E49E78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6582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2493515" y="938714"/>
            <a:ext cx="7200800" cy="48005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11" name="직사각형 10"/>
          <p:cNvSpPr/>
          <p:nvPr/>
        </p:nvSpPr>
        <p:spPr>
          <a:xfrm>
            <a:off x="2756501" y="1382859"/>
            <a:ext cx="6674828" cy="3912241"/>
          </a:xfrm>
          <a:prstGeom prst="rect">
            <a:avLst/>
          </a:prstGeom>
          <a:solidFill>
            <a:srgbClr val="274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8" name="TextBox 7"/>
          <p:cNvSpPr txBox="1"/>
          <p:nvPr/>
        </p:nvSpPr>
        <p:spPr>
          <a:xfrm>
            <a:off x="2829552" y="1727413"/>
            <a:ext cx="6528726" cy="3026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영상 처리를 통한 </a:t>
            </a:r>
            <a:endParaRPr lang="en-US" altLang="ko-KR" sz="4800" b="1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4800" b="1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시각 장애인 보조 공학기기 </a:t>
            </a:r>
            <a:r>
              <a:rPr lang="en-US" altLang="ko-KR" sz="800" b="1" dirty="0" smtClean="0">
                <a:ln>
                  <a:solidFill>
                    <a:schemeClr val="tx1">
                      <a:lumMod val="75000"/>
                      <a:lumOff val="25000"/>
                      <a:alpha val="3000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  <a:p>
            <a:pPr algn="dist"/>
            <a:endParaRPr lang="en-US" altLang="ko-KR" sz="800" b="1" dirty="0" smtClean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dist"/>
            <a:endParaRPr lang="en-US" altLang="ko-KR" sz="8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dist"/>
            <a:endParaRPr lang="en-US" altLang="ko-KR" sz="8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endParaRPr lang="en-US" altLang="ko-KR" sz="800" b="1" dirty="0">
              <a:ln>
                <a:solidFill>
                  <a:schemeClr val="tx1">
                    <a:lumMod val="75000"/>
                    <a:lumOff val="25000"/>
                    <a:alpha val="3000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1467" dirty="0" smtClean="0">
                <a:solidFill>
                  <a:srgbClr val="C6A49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BNS(Blind Needs Sun)</a:t>
            </a:r>
            <a:endParaRPr lang="en-US" altLang="ko-KR" sz="1467" dirty="0">
              <a:solidFill>
                <a:srgbClr val="C6A49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dist"/>
            <a:r>
              <a:rPr lang="en-US" altLang="ko-KR" sz="533" dirty="0">
                <a:solidFill>
                  <a:srgbClr val="FEC9C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  <a:p>
            <a:pPr algn="r"/>
            <a:endParaRPr lang="en-US" altLang="ko-KR" sz="2133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2133" dirty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133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컴퓨터공학부 권혁찬</a:t>
            </a:r>
            <a:r>
              <a:rPr lang="en-US" altLang="ko-KR" sz="2133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133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이재호</a:t>
            </a:r>
            <a:r>
              <a:rPr lang="en-US" altLang="ko-KR" sz="2133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133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박서영 </a:t>
            </a:r>
            <a:endParaRPr lang="ko-KR" altLang="en-US" sz="2133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335360" y="164638"/>
            <a:ext cx="1103445" cy="740701"/>
          </a:xfrm>
          <a:prstGeom prst="line">
            <a:avLst/>
          </a:prstGeom>
          <a:ln w="9525">
            <a:solidFill>
              <a:srgbClr val="274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786821" y="5889357"/>
            <a:ext cx="1117148" cy="776623"/>
          </a:xfrm>
          <a:prstGeom prst="line">
            <a:avLst/>
          </a:prstGeom>
          <a:ln w="9525">
            <a:solidFill>
              <a:srgbClr val="274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4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593" y="2701739"/>
            <a:ext cx="2600093" cy="2721161"/>
          </a:xfrm>
          <a:prstGeom prst="rect">
            <a:avLst/>
          </a:prstGeom>
        </p:spPr>
      </p:pic>
      <p:sp>
        <p:nvSpPr>
          <p:cNvPr id="27" name="모서리가 둥근 직사각형 26"/>
          <p:cNvSpPr/>
          <p:nvPr/>
        </p:nvSpPr>
        <p:spPr>
          <a:xfrm>
            <a:off x="482600" y="1636708"/>
            <a:ext cx="11276255" cy="4918511"/>
          </a:xfrm>
          <a:prstGeom prst="roundRect">
            <a:avLst/>
          </a:prstGeom>
          <a:solidFill>
            <a:srgbClr val="C6A49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12870"/>
            <a:ext cx="12192000" cy="1316765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8869" y="194834"/>
            <a:ext cx="1199367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950505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내용 설명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연구 내용 및 문제점</a:t>
            </a:r>
            <a:r>
              <a:rPr lang="en-US" altLang="ko-KR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해결방안 </a:t>
            </a:r>
            <a:r>
              <a:rPr lang="en-US" altLang="ko-KR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예상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서비스 구성도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1" name="Picture 14" descr="서버.png에 대한 이미지 검색결과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8719" y="2829903"/>
            <a:ext cx="2464831" cy="2464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8" descr="ìë°©í¥ íì´íì ëí ì´ë¯¸ì§ ê²ìê²°ê³¼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835" y="3583823"/>
            <a:ext cx="1192190" cy="686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/>
          <p:cNvSpPr txBox="1"/>
          <p:nvPr/>
        </p:nvSpPr>
        <p:spPr>
          <a:xfrm>
            <a:off x="9544370" y="5657242"/>
            <a:ext cx="875659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133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</a:t>
            </a:r>
            <a:endParaRPr lang="en-US" altLang="ko-KR" sz="2133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12653-ACBF-4B63-8545-096F85A42B26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660580" y="2902360"/>
            <a:ext cx="1054723" cy="748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133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시각 </a:t>
            </a:r>
            <a:endParaRPr lang="en-US" altLang="ko-KR" sz="2133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</a:t>
            </a:r>
            <a:endParaRPr lang="en-US" altLang="ko-KR" sz="2133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1" name="Picture 8" descr="ìë°©í¥ íì´íì ëí ì´ë¯¸ì§ ê²ìê²°ê³¼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7095" y="3555650"/>
            <a:ext cx="1290026" cy="74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TextBox 34"/>
          <p:cNvSpPr txBox="1"/>
          <p:nvPr/>
        </p:nvSpPr>
        <p:spPr>
          <a:xfrm>
            <a:off x="5362110" y="5493126"/>
            <a:ext cx="1179748" cy="748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133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라즈베리파이</a:t>
            </a:r>
            <a:r>
              <a:rPr lang="ko-KR" alt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2133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7" name="Picture 8" descr="ìë°©í¥ íì´í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5"/>
          <a:stretch/>
        </p:blipFill>
        <p:spPr bwMode="auto">
          <a:xfrm>
            <a:off x="5777326" y="2930918"/>
            <a:ext cx="413288" cy="36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8" name="Picture 8" descr="ìë°©í¥ íì´íì ëí ì´ë¯¸ì§ ê²ìê²°ê³¼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5"/>
          <a:stretch/>
        </p:blipFill>
        <p:spPr bwMode="auto">
          <a:xfrm rot="10800000">
            <a:off x="5777326" y="4593323"/>
            <a:ext cx="413288" cy="368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/>
          <p:cNvSpPr txBox="1"/>
          <p:nvPr/>
        </p:nvSpPr>
        <p:spPr>
          <a:xfrm>
            <a:off x="3713025" y="4265914"/>
            <a:ext cx="1054723" cy="748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음성 </a:t>
            </a:r>
            <a:endParaRPr lang="en-US" altLang="ko-KR" sz="2133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</a:t>
            </a:r>
            <a:endParaRPr lang="en-US" altLang="ko-KR" sz="2133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41" name="Picture 16" descr="라즈베리파이.png에 대한 이미지 검색결과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667" b="81000" l="13586" r="899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669496">
            <a:off x="4885484" y="3242071"/>
            <a:ext cx="2192220" cy="1464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/>
          <p:cNvSpPr txBox="1"/>
          <p:nvPr/>
        </p:nvSpPr>
        <p:spPr>
          <a:xfrm>
            <a:off x="1722765" y="5657242"/>
            <a:ext cx="1179748" cy="4205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 </a:t>
            </a:r>
            <a:endParaRPr lang="en-US" altLang="ko-KR" sz="2133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300331" y="4322266"/>
            <a:ext cx="1054723" cy="748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처리된</a:t>
            </a:r>
            <a:endParaRPr lang="en-US" altLang="ko-KR" sz="2133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</a:t>
            </a:r>
            <a:endParaRPr lang="en-US" altLang="ko-KR" sz="2133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7252638" y="2902359"/>
            <a:ext cx="1054723" cy="748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시각 </a:t>
            </a:r>
            <a:endParaRPr lang="en-US" altLang="ko-KR" sz="2133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2133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데이터 </a:t>
            </a:r>
            <a:endParaRPr lang="en-US" altLang="ko-KR" sz="2133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322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708552" y="1511599"/>
            <a:ext cx="10738838" cy="4844751"/>
          </a:xfrm>
          <a:prstGeom prst="roundRect">
            <a:avLst/>
          </a:prstGeom>
          <a:solidFill>
            <a:srgbClr val="C6A49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8869" y="194834"/>
            <a:ext cx="1199367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내용 설명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연구 내용 및 문제점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해결방안 </a:t>
            </a:r>
            <a:r>
              <a:rPr lang="en-US" altLang="ko-KR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기대효과  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740664" y="184967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359420" y="1671816"/>
            <a:ext cx="899001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YOLO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통해 물체 감지를 학습시킬 수 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있으며 보다 더 정확한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장애물의 정보를 안내해 줄 수 있다</a:t>
            </a:r>
            <a:r>
              <a:rPr lang="en-US" altLang="ko-KR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400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fontAlgn="base"/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fontAlgn="base"/>
            <a:r>
              <a:rPr lang="en-US" altLang="ko-KR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전자안경에 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보급에 따라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 음향신호기를 대체할 수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있으며</a:t>
            </a:r>
            <a:r>
              <a:rPr lang="en-US" altLang="ko-KR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이에 유지보수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관리에 드는 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경제적 비용이 줄어든다</a:t>
            </a:r>
            <a:r>
              <a:rPr lang="en-US" altLang="ko-KR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400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fontAlgn="base"/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fontAlgn="base"/>
            <a:r>
              <a:rPr lang="en-US" altLang="ko-KR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교통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약자인 시각 장애인의 권리를 찾는 것과 안전한 삶의 영위에 도움이 된다</a:t>
            </a:r>
            <a:r>
              <a:rPr lang="en-US" altLang="ko-KR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400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fontAlgn="base"/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fontAlgn="base"/>
            <a:r>
              <a:rPr lang="en-US" altLang="ko-KR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사회생활에서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행동에 제한적이었던 시각장애인들의 활동범위를 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넓혀준다</a:t>
            </a:r>
            <a:r>
              <a:rPr lang="en-US" altLang="ko-KR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pPr fontAlgn="base"/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fontAlgn="base"/>
            <a:r>
              <a:rPr lang="en-US" altLang="ko-KR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시각장애인 보조도구로서 가능성을 입증하게 될 경우 여러 방면에서 관련 프로젝트가 활성화 될 수 있고</a:t>
            </a:r>
            <a:r>
              <a:rPr lang="en-US" altLang="ko-KR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정부 측 차원의 지원도 기대해 볼 수 있다</a:t>
            </a:r>
            <a:r>
              <a:rPr lang="en-US" altLang="ko-KR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2400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73930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4142" y="1676788"/>
            <a:ext cx="10515600" cy="2852737"/>
          </a:xfrm>
        </p:spPr>
        <p:txBody>
          <a:bodyPr>
            <a:normAutofit/>
          </a:bodyPr>
          <a:lstStyle/>
          <a:p>
            <a:r>
              <a:rPr lang="en-US" altLang="ko-KR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및  필요 예상 재료 </a:t>
            </a:r>
            <a:endParaRPr lang="ko-KR" altLang="en-US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540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-1289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1693" y="194834"/>
            <a:ext cx="1173719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및 필요 예상 재료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CNN Yolo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이용한 신호등 인식 사진   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001027" y="4468285"/>
            <a:ext cx="49026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Yolo</a:t>
            </a:r>
            <a:r>
              <a:rPr lang="ko-KR" altLang="en-US" sz="28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사용하여 </a:t>
            </a:r>
            <a:endParaRPr lang="en-US" altLang="ko-KR" sz="28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사람과 신호등 을 분석하기 전</a:t>
            </a:r>
            <a:r>
              <a:rPr lang="en-US" altLang="ko-KR" sz="28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28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사진 </a:t>
            </a:r>
            <a:endParaRPr lang="en-US" altLang="ko-KR" sz="2667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75" y="2124001"/>
            <a:ext cx="6480000" cy="364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41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-1289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1693" y="194834"/>
            <a:ext cx="1173719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및 필요 예상 재료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CNN Yolo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이용한 신호등 인식 작동 사진   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14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48462" b="-171"/>
          <a:stretch/>
        </p:blipFill>
        <p:spPr>
          <a:xfrm>
            <a:off x="1506427" y="1954357"/>
            <a:ext cx="3442025" cy="3763109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885" b="2906"/>
          <a:stretch/>
        </p:blipFill>
        <p:spPr>
          <a:xfrm>
            <a:off x="6551566" y="1954357"/>
            <a:ext cx="3590854" cy="376310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983992" y="5913653"/>
            <a:ext cx="5626608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수행모습</a:t>
            </a:r>
            <a:endParaRPr lang="en-US" altLang="ko-KR" sz="2667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78300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-1289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1693" y="194834"/>
            <a:ext cx="1173719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및 필요 예상 재료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CNN Yolo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이용한 신호등 인식 사진 결과  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15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75" y="2081707"/>
            <a:ext cx="6480000" cy="364608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001027" y="4468285"/>
            <a:ext cx="49026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Yolo</a:t>
            </a:r>
            <a:r>
              <a:rPr lang="ko-KR" altLang="en-US" sz="28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사용하여 </a:t>
            </a:r>
            <a:endParaRPr lang="en-US" altLang="ko-KR" sz="28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사람과 신호등 을 분석한 사진 </a:t>
            </a:r>
            <a:endParaRPr lang="en-US" altLang="ko-KR" sz="2667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448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-1289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1693" y="194834"/>
            <a:ext cx="1173719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및 필요 예상 재료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en-US" altLang="ko-KR" sz="3200" dirty="0" err="1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OpenCV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이용한 신호 인식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12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-1289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21693" y="194834"/>
            <a:ext cx="1173719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및 필요 예상 재료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</a:t>
            </a:r>
            <a:r>
              <a:rPr lang="en-US" altLang="ko-KR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신호 인식에 따른 소리 출력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3588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4142" y="1676788"/>
            <a:ext cx="10515600" cy="2852737"/>
          </a:xfrm>
        </p:spPr>
        <p:txBody>
          <a:bodyPr>
            <a:normAutofit/>
          </a:bodyPr>
          <a:lstStyle/>
          <a:p>
            <a:r>
              <a:rPr lang="en-US" altLang="ko-KR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04. </a:t>
            </a:r>
            <a:r>
              <a:rPr lang="ko-KR" altLang="en-US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일정 및 역할 분담 내용 </a:t>
            </a:r>
            <a:endParaRPr lang="ko-KR" altLang="en-US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135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-1289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92839" y="194834"/>
            <a:ext cx="1231427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일정 및 역할 분담 내용 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진행 일정 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 err="1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간트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차트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19</a:t>
            </a:fld>
            <a:endParaRPr lang="ko-KR" altLang="en-US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884716" y="1531146"/>
          <a:ext cx="10554425" cy="4423672"/>
        </p:xfrm>
        <a:graphic>
          <a:graphicData uri="http://schemas.openxmlformats.org/drawingml/2006/table">
            <a:tbl>
              <a:tblPr/>
              <a:tblGrid>
                <a:gridCol w="1657316"/>
                <a:gridCol w="2002536"/>
                <a:gridCol w="984939"/>
                <a:gridCol w="984939"/>
                <a:gridCol w="984939"/>
                <a:gridCol w="984939"/>
                <a:gridCol w="984939"/>
                <a:gridCol w="984939"/>
                <a:gridCol w="984939"/>
              </a:tblGrid>
              <a:tr h="285715"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연구내용 월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3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4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5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6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7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8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9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월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567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아이디어 회의 및 주제 선정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567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기존 제품 조사 및 분석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5676">
                <a:tc row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S/W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신호등 인식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567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신호등 신호 인식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567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인식에 따른 음향 출력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567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블루투스 연결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567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서버 만들기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5676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H/W</a:t>
                      </a:r>
                      <a:endParaRPr 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외형 제작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567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파이 모듈 장착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4567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배터리 장착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17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디버깅 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&amp;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테스트</a:t>
                      </a: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</a:tr>
              <a:tr h="317496"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604000101010101" pitchFamily="18" charset="-127"/>
                          <a:ea typeface="함초롬바탕" panose="02030604000101010101" pitchFamily="18" charset="-127"/>
                        </a:rPr>
                        <a:t>보고서 작성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>
                        <a:solidFill>
                          <a:srgbClr val="999999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FF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함초롬바탕" panose="02030604000101010101" pitchFamily="18" charset="-127"/>
                        <a:ea typeface="함초롬바탕" panose="02030604000101010101" pitchFamily="18" charset="-127"/>
                      </a:endParaRPr>
                    </a:p>
                  </a:txBody>
                  <a:tcPr marL="14848" marR="14848" marT="14848" marB="1484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6AFDC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273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직선 연결선 18"/>
          <p:cNvCxnSpPr/>
          <p:nvPr/>
        </p:nvCxnSpPr>
        <p:spPr>
          <a:xfrm>
            <a:off x="0" y="1"/>
            <a:ext cx="733168" cy="650788"/>
          </a:xfrm>
          <a:prstGeom prst="line">
            <a:avLst/>
          </a:prstGeom>
          <a:ln w="9525">
            <a:solidFill>
              <a:srgbClr val="2745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1041227" y="8160907"/>
            <a:ext cx="1199456" cy="1019605"/>
          </a:xfrm>
          <a:prstGeom prst="line">
            <a:avLst/>
          </a:prstGeom>
          <a:ln w="9525">
            <a:solidFill>
              <a:srgbClr val="6D60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flipH="1">
            <a:off x="980302" y="812702"/>
            <a:ext cx="536283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2400" b="1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선정의 배경</a:t>
            </a:r>
            <a:r>
              <a:rPr lang="en-US" altLang="ko-KR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필요성 및 연구 목표  </a:t>
            </a:r>
            <a:endParaRPr lang="en-US" altLang="ko-KR" sz="2400" b="1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	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작품의 필요성 및 배경과 그에 따른 연구 목표</a:t>
            </a:r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600" b="1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</a:t>
            </a:r>
            <a:r>
              <a:rPr lang="en-US" altLang="ko-KR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r>
              <a:rPr lang="ko-KR" altLang="en-US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내용 설명 </a:t>
            </a:r>
            <a:endParaRPr lang="en-US" altLang="ko-KR" sz="2400" b="1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-   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내용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및 문제점과 해결방안 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</a:t>
            </a:r>
          </a:p>
          <a:p>
            <a:r>
              <a:rPr lang="en-US" altLang="ko-KR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결과 및 필요 예상 재료</a:t>
            </a:r>
            <a:endParaRPr lang="en-US" altLang="ko-KR" sz="2400" b="1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solidFill>
                  <a:schemeClr val="bg1">
                    <a:lumMod val="6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	</a:t>
            </a:r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현재 구현한 연구 결과</a:t>
            </a:r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	- </a:t>
            </a:r>
            <a:r>
              <a:rPr lang="ko-KR" alt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최종 결과에 필요한 예상재료 설명 </a:t>
            </a:r>
            <a:endParaRPr lang="en-US" altLang="ko-KR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400" b="1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04. </a:t>
            </a:r>
            <a:r>
              <a:rPr lang="ko-KR" altLang="en-US" sz="2400" b="1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일정 및 역할 분담 내용 </a:t>
            </a:r>
            <a:r>
              <a:rPr lang="en-US" altLang="ko-KR" sz="2400" dirty="0">
                <a:solidFill>
                  <a:schemeClr val="bg1">
                    <a:lumMod val="6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</a:p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	</a:t>
            </a:r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연구의 현재까지의 진행 과정과 앞으로의 일정</a:t>
            </a:r>
            <a:endParaRPr lang="en-US" altLang="ko-KR" sz="1600" dirty="0">
              <a:solidFill>
                <a:schemeClr val="tx1">
                  <a:lumMod val="50000"/>
                  <a:lumOff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- </a:t>
            </a:r>
            <a:r>
              <a:rPr lang="ko-KR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분담 되어있는 역할 설명 </a:t>
            </a:r>
            <a:endParaRPr lang="en-US" altLang="ko-KR" sz="1600" b="1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600" b="1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직각 삼각형 6"/>
          <p:cNvSpPr/>
          <p:nvPr/>
        </p:nvSpPr>
        <p:spPr>
          <a:xfrm flipH="1">
            <a:off x="5016842" y="1458096"/>
            <a:ext cx="7196798" cy="5393211"/>
          </a:xfrm>
          <a:prstGeom prst="rtTriangle">
            <a:avLst/>
          </a:prstGeom>
          <a:solidFill>
            <a:srgbClr val="2745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22" name="TextBox 21"/>
          <p:cNvSpPr txBox="1"/>
          <p:nvPr/>
        </p:nvSpPr>
        <p:spPr>
          <a:xfrm>
            <a:off x="6576053" y="5340694"/>
            <a:ext cx="5472608" cy="1897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1733" dirty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INDEX</a:t>
            </a:r>
            <a:endParaRPr lang="ko-KR" altLang="en-US" sz="11733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691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-1289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92839" y="194834"/>
            <a:ext cx="1231427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일정 및 역할 분담 내용 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분담 역할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089728" y="1803354"/>
            <a:ext cx="9768003" cy="4126479"/>
          </a:xfrm>
          <a:prstGeom prst="roundRect">
            <a:avLst/>
          </a:prstGeom>
          <a:solidFill>
            <a:srgbClr val="C6A49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4072" y="2666266"/>
            <a:ext cx="291331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권혁찬</a:t>
            </a:r>
            <a:endParaRPr lang="en-US" altLang="ko-KR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이재호</a:t>
            </a:r>
            <a:endParaRPr lang="en-US" altLang="ko-KR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박서영 </a:t>
            </a:r>
            <a:endParaRPr lang="en-US" altLang="ko-KR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64861" y="2666266"/>
            <a:ext cx="5891787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팀장 </a:t>
            </a:r>
            <a:r>
              <a:rPr lang="en-US" altLang="ko-KR" sz="30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en-US" altLang="ko-KR" sz="3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opencv</a:t>
            </a:r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통한 영상처리</a:t>
            </a:r>
            <a:r>
              <a:rPr lang="en-US" altLang="ko-KR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통신 </a:t>
            </a:r>
            <a:endParaRPr lang="en-US" altLang="ko-KR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CNN,  </a:t>
            </a:r>
            <a:r>
              <a:rPr lang="en-US" altLang="ko-KR" sz="300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oencv</a:t>
            </a:r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통한 영상처리</a:t>
            </a:r>
            <a:r>
              <a:rPr lang="en-US" altLang="ko-KR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</a:t>
            </a:r>
            <a:endParaRPr lang="en-US" altLang="ko-KR" sz="3000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457200" indent="-457200">
              <a:buFontTx/>
              <a:buChar char="-"/>
            </a:pPr>
            <a:endParaRPr lang="en-US" altLang="ko-KR" sz="30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CNN, </a:t>
            </a:r>
            <a:r>
              <a:rPr lang="ko-KR" altLang="en-US" sz="3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하드웨어 설계 및 통신 </a:t>
            </a:r>
            <a:endParaRPr lang="en-US" altLang="ko-KR" sz="3000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1836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2419" y="1137526"/>
            <a:ext cx="10515600" cy="2852737"/>
          </a:xfrm>
        </p:spPr>
        <p:txBody>
          <a:bodyPr>
            <a:normAutofit/>
          </a:bodyPr>
          <a:lstStyle/>
          <a:p>
            <a:pPr algn="ctr"/>
            <a:r>
              <a:rPr lang="en-US" altLang="ko-KR" sz="96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Q n A</a:t>
            </a:r>
            <a:endParaRPr lang="ko-KR" altLang="en-US" sz="9600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65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2419" y="1137526"/>
            <a:ext cx="10515600" cy="2852737"/>
          </a:xfrm>
        </p:spPr>
        <p:txBody>
          <a:bodyPr>
            <a:normAutofit/>
          </a:bodyPr>
          <a:lstStyle/>
          <a:p>
            <a:pPr algn="ctr"/>
            <a:r>
              <a:rPr lang="ko-KR" altLang="en-US" sz="96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제외 파트</a:t>
            </a:r>
            <a:endParaRPr lang="ko-KR" altLang="en-US" sz="9600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245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8870" y="194834"/>
            <a:ext cx="1199367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내용 설명 </a:t>
            </a:r>
            <a:r>
              <a:rPr lang="en-US" altLang="ko-KR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선행 연구 및 제품 관련 자료조사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  Eva (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헝가리 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영상 처리를 통한 시각 장애인 보조 공학기기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049" name="_x424457472" descr="EMB000028f440f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77" y="2169026"/>
            <a:ext cx="4874640" cy="352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937796" y="2872127"/>
            <a:ext cx="5416004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67" dirty="0" err="1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스마트폰과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연동  </a:t>
            </a:r>
            <a:r>
              <a:rPr lang="en-US" altLang="ko-KR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+ 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카메라가 장착된 안경 </a:t>
            </a:r>
            <a:endParaRPr lang="en-US" altLang="ko-KR" sz="2667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5790887" y="2169026"/>
            <a:ext cx="5719682" cy="3520440"/>
          </a:xfrm>
          <a:prstGeom prst="roundRect">
            <a:avLst/>
          </a:prstGeom>
          <a:solidFill>
            <a:srgbClr val="C6A49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92218" y="3711490"/>
            <a:ext cx="116323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안경</a:t>
            </a:r>
            <a:endParaRPr lang="en-US" altLang="ko-KR" sz="4400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33530" y="3838527"/>
            <a:ext cx="646364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67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95237" y="3732235"/>
            <a:ext cx="71098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err="1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앱</a:t>
            </a:r>
            <a:endParaRPr lang="en-US" altLang="ko-KR" sz="4400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690081" y="3706041"/>
            <a:ext cx="13149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</a:t>
            </a:r>
            <a:endParaRPr lang="en-US" altLang="ko-KR" sz="4400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9040783" y="3865572"/>
            <a:ext cx="646364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67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370883" y="4615261"/>
            <a:ext cx="1262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이미지 소리 스캔</a:t>
            </a:r>
            <a:endParaRPr lang="en-US" altLang="ko-KR" sz="1400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225665" y="4615261"/>
            <a:ext cx="1262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전송</a:t>
            </a:r>
            <a:endParaRPr lang="en-US" altLang="ko-KR" sz="1400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8177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모서리가 둥근 직사각형 12"/>
          <p:cNvSpPr/>
          <p:nvPr/>
        </p:nvSpPr>
        <p:spPr>
          <a:xfrm>
            <a:off x="5923559" y="2293013"/>
            <a:ext cx="5848837" cy="3391129"/>
          </a:xfrm>
          <a:prstGeom prst="roundRect">
            <a:avLst/>
          </a:prstGeom>
          <a:solidFill>
            <a:srgbClr val="C6A49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8870" y="194834"/>
            <a:ext cx="1199367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내용 설명 </a:t>
            </a:r>
            <a:r>
              <a:rPr lang="en-US" altLang="ko-KR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선행 연구 및 제품 관련 자료조사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 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스마트 안경 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영국 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923559" y="2808388"/>
            <a:ext cx="5838385" cy="2144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안경 형태 </a:t>
            </a:r>
            <a:r>
              <a:rPr lang="en-US" altLang="ko-KR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+ 2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개의 카메라 </a:t>
            </a:r>
            <a:r>
              <a:rPr lang="en-US" altLang="ko-KR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+ 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디스플레이 구성</a:t>
            </a:r>
            <a:endParaRPr lang="en-US" altLang="ko-KR" sz="2667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667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667" dirty="0" err="1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웨어러블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형태의 기기들은 </a:t>
            </a:r>
            <a:endParaRPr lang="en-US" altLang="ko-KR" sz="2667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아직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계발단계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있거나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가격이 비싸다</a:t>
            </a:r>
            <a:endParaRPr lang="en-US" altLang="ko-KR" sz="2667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=&gt;</a:t>
            </a:r>
            <a:r>
              <a:rPr lang="en-US" altLang="ko-KR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쉽게 접할 수 없다</a:t>
            </a:r>
            <a:r>
              <a:rPr lang="en-US" altLang="ko-KR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</a:t>
            </a:r>
            <a:endParaRPr lang="en-US" altLang="ko-KR" sz="2667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592963" y="1790968"/>
            <a:ext cx="13811938" cy="65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2" name="_x424624064" descr="EMB000028f440f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963" y="2248169"/>
            <a:ext cx="4955453" cy="3283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8870" y="194834"/>
            <a:ext cx="1199367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81168" y="59476"/>
            <a:ext cx="1070422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내용 설명 </a:t>
            </a:r>
            <a:r>
              <a:rPr lang="en-US" altLang="ko-KR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선행 연구 및 제품 관련 자료조사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– </a:t>
            </a:r>
          </a:p>
          <a:p>
            <a:r>
              <a:rPr lang="en-US" altLang="ko-KR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장애물 감지 안경 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/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93419" y="4700808"/>
            <a:ext cx="5275278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초음파 센서와 </a:t>
            </a:r>
            <a:r>
              <a:rPr lang="ko-KR" altLang="en-US" sz="2667" dirty="0" err="1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버저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보드</a:t>
            </a:r>
            <a:r>
              <a:rPr lang="en-US" altLang="ko-KR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전원 버튼 부착</a:t>
            </a:r>
            <a:endParaRPr lang="en-US" altLang="ko-KR" sz="2667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592963" y="1790968"/>
            <a:ext cx="13811938" cy="65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097" name="_x425734544" descr="EMB000028f440f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89" y="1837838"/>
            <a:ext cx="4956048" cy="2869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1295413" y="5209681"/>
            <a:ext cx="336468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센서가 </a:t>
            </a:r>
            <a:r>
              <a:rPr lang="ko-KR" altLang="en-US" sz="24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장애물을 감지하여 </a:t>
            </a:r>
            <a:endParaRPr lang="en-US" altLang="ko-KR" sz="2400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400" dirty="0" err="1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경보음</a:t>
            </a:r>
            <a:r>
              <a:rPr lang="ko-KR" altLang="en-US" sz="2400" dirty="0" err="1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알려주는 형태 </a:t>
            </a:r>
            <a:endParaRPr lang="en-US" altLang="ko-KR" sz="24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3" name="_x423964552" descr="EMB000028f4410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7999" y="1583855"/>
            <a:ext cx="2519363" cy="3240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_x425723032" descr="EMB000028f4410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1087" y="1701837"/>
            <a:ext cx="2700338" cy="291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6040467" y="4823943"/>
            <a:ext cx="5652389" cy="913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안경 및 지팡이 모듈이 무선 네트워크로 연결된 시각 장애인 보조 시스템</a:t>
            </a:r>
            <a:endParaRPr lang="en-US" altLang="ko-KR" sz="2667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905228" y="5742241"/>
            <a:ext cx="3922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영상 신호 분석 </a:t>
            </a:r>
            <a:r>
              <a:rPr lang="en-US" altLang="ko-KR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-&gt; </a:t>
            </a:r>
            <a:r>
              <a:rPr lang="ko-KR" altLang="en-US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촉각신호로 변환 정보송신</a:t>
            </a:r>
            <a:endParaRPr lang="en-US" altLang="ko-KR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35435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8870" y="194834"/>
            <a:ext cx="1199367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81168" y="59476"/>
            <a:ext cx="1070422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내용 설명 </a:t>
            </a:r>
            <a:r>
              <a:rPr lang="en-US" altLang="ko-KR" sz="240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선행 연구 및 제품 관련 자료조사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– </a:t>
            </a:r>
          </a:p>
          <a:p>
            <a:r>
              <a:rPr lang="en-US" altLang="ko-KR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 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스마트 안경 및 지팡이를 이용한 시각 장애인 보조 시스템 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937797" y="2467652"/>
            <a:ext cx="5838385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9585" indent="-609585">
              <a:buAutoNum type="arabicPeriod"/>
            </a:pP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사용자의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위치 정보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충전소 상태</a:t>
            </a:r>
            <a:r>
              <a:rPr lang="ko-KR" altLang="en-US" sz="2667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따라 충전소의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최적 경로 </a:t>
            </a:r>
            <a:r>
              <a:rPr lang="ko-KR" altLang="en-US" sz="2667" dirty="0" err="1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네비게이팅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서비스 제공</a:t>
            </a:r>
            <a:endParaRPr lang="en-US" altLang="ko-KR" sz="2667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09585" indent="-609585">
              <a:buAutoNum type="arabicPeriod"/>
            </a:pP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사용자에게 </a:t>
            </a:r>
            <a:r>
              <a:rPr lang="ko-KR" altLang="en-US" sz="2667" dirty="0" err="1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전기차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충전소</a:t>
            </a:r>
            <a:r>
              <a:rPr lang="ko-KR" altLang="en-US" sz="2667" dirty="0" smtClean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대한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정보제공 </a:t>
            </a:r>
            <a:endParaRPr lang="en-US" altLang="ko-KR" sz="2667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09585" indent="-609585">
              <a:buAutoNum type="arabicPeriod"/>
            </a:pPr>
            <a:r>
              <a:rPr lang="ko-KR" altLang="en-US" sz="2667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전기차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충전소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예약 서비스</a:t>
            </a:r>
            <a:endParaRPr lang="en-US" altLang="ko-KR" sz="2667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592963" y="1790968"/>
            <a:ext cx="13811938" cy="6540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592963" y="179096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5" name="_x423964552" descr="EMB000028f4410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688" y="2130186"/>
            <a:ext cx="2519363" cy="3240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2779776" y="167298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6147" name="_x425723032" descr="EMB000028f4410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9776" y="2248168"/>
            <a:ext cx="2700338" cy="291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모서리가 둥근 직사각형 15"/>
          <p:cNvSpPr/>
          <p:nvPr/>
        </p:nvSpPr>
        <p:spPr>
          <a:xfrm>
            <a:off x="5790887" y="2018581"/>
            <a:ext cx="5985295" cy="3520440"/>
          </a:xfrm>
          <a:prstGeom prst="roundRect">
            <a:avLst/>
          </a:prstGeom>
          <a:solidFill>
            <a:srgbClr val="C6A49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2708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4142" y="1676788"/>
            <a:ext cx="10515600" cy="2852737"/>
          </a:xfrm>
        </p:spPr>
        <p:txBody>
          <a:bodyPr>
            <a:normAutofit/>
          </a:bodyPr>
          <a:lstStyle/>
          <a:p>
            <a:r>
              <a:rPr lang="en-US" altLang="ko-KR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작품선정의 배경</a:t>
            </a:r>
            <a:r>
              <a:rPr lang="en-US" altLang="ko-KR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  <a:r>
              <a:rPr lang="ko-KR" altLang="en-US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필요성 및 연구목표 </a:t>
            </a:r>
            <a:endParaRPr lang="ko-KR" altLang="en-US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9705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5663967" y="2069669"/>
            <a:ext cx="5653257" cy="3533776"/>
          </a:xfrm>
          <a:prstGeom prst="roundRect">
            <a:avLst/>
          </a:prstGeom>
          <a:solidFill>
            <a:srgbClr val="C6A49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74593" y="194834"/>
            <a:ext cx="1067920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선정의 배경 및 필요성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선정의 배경 및 필요성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8194" name="Picture 2" descr="ìê° ê°ê°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553" y="2069669"/>
            <a:ext cx="4676775" cy="3533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5973093" y="2559092"/>
            <a:ext cx="5035003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인간의 오감 중 시각 정보 </a:t>
            </a:r>
            <a:r>
              <a:rPr lang="ko-KR" altLang="en-US" sz="2667" dirty="0" err="1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수용량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83%</a:t>
            </a:r>
          </a:p>
          <a:p>
            <a:endParaRPr lang="en-US" altLang="ko-KR" sz="2667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시각 장애를 겪고 있는 인구는 </a:t>
            </a:r>
            <a:endParaRPr lang="en-US" altLang="ko-KR" sz="2667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667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 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전세계의 </a:t>
            </a:r>
            <a:r>
              <a:rPr lang="en-US" altLang="ko-KR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억 </a:t>
            </a:r>
            <a:r>
              <a:rPr lang="en-US" altLang="ko-KR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8000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 명</a:t>
            </a:r>
            <a:endParaRPr lang="en-US" altLang="ko-KR" sz="2667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&gt; 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이중 </a:t>
            </a:r>
            <a:r>
              <a:rPr lang="en-US" altLang="ko-KR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4500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 명이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완전 실명 상태</a:t>
            </a:r>
            <a:endParaRPr lang="en-US" altLang="ko-KR" sz="2667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5678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74593" y="194834"/>
            <a:ext cx="1067920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선정의 배경 및 필요성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선정의 배경 및 필요성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770632" y="310898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3313" name="_x424504512" descr="EMB000028f44119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4782" y="2048285"/>
            <a:ext cx="3637236" cy="223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673352" y="179222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3315" name="_x424506032" descr="EMB000028f4411c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352" y="2048285"/>
            <a:ext cx="3556968" cy="2188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2983992" y="4843302"/>
            <a:ext cx="5626608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음향신호기의 접근을 어렵게 하는 장애물들 </a:t>
            </a:r>
            <a:endParaRPr lang="en-US" altLang="ko-KR" sz="2667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150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74593" y="194834"/>
            <a:ext cx="1067920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선정의 배경 및 필요성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선정의 배경 및 필요성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6</a:t>
            </a:fld>
            <a:endParaRPr lang="ko-KR" altLang="en-US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770632" y="310898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-411480" y="620880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786384" y="1124162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4339" name="_x424505392" descr="EMB000028f4413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635" y="1757581"/>
            <a:ext cx="5034285" cy="4298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6598920" y="2248324"/>
            <a:ext cx="4360105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매년 수도권 지역 음향 신호기의 </a:t>
            </a:r>
            <a:endParaRPr lang="en-US" altLang="ko-KR" sz="2667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적정 </a:t>
            </a:r>
            <a:r>
              <a:rPr lang="ko-KR" altLang="en-US" sz="2667" dirty="0" err="1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설치율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667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60% </a:t>
            </a:r>
            <a:r>
              <a:rPr lang="ko-KR" altLang="en-US" sz="2667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이하 </a:t>
            </a:r>
            <a:endParaRPr lang="en-US" altLang="ko-KR" sz="2667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667" dirty="0" err="1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고장률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5 ~ 10 % 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수준</a:t>
            </a:r>
            <a:endParaRPr lang="en-US" altLang="ko-KR" sz="2667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아래쪽 화살표 10"/>
          <p:cNvSpPr/>
          <p:nvPr/>
        </p:nvSpPr>
        <p:spPr>
          <a:xfrm>
            <a:off x="8074152" y="3848972"/>
            <a:ext cx="1295400" cy="726910"/>
          </a:xfrm>
          <a:prstGeom prst="downArrow">
            <a:avLst/>
          </a:prstGeom>
          <a:solidFill>
            <a:srgbClr val="27455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6514733" y="4982093"/>
            <a:ext cx="4414237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시각 장애인들이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하기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어렵다</a:t>
            </a:r>
            <a:r>
              <a:rPr lang="en-US" altLang="ko-KR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</p:txBody>
      </p:sp>
      <p:sp>
        <p:nvSpPr>
          <p:cNvPr id="18" name="Rectangle 4"/>
          <p:cNvSpPr>
            <a:spLocks noChangeArrowheads="1"/>
          </p:cNvSpPr>
          <p:nvPr/>
        </p:nvSpPr>
        <p:spPr bwMode="auto">
          <a:xfrm>
            <a:off x="-259080" y="636120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8004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74592" y="194834"/>
            <a:ext cx="1067921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선정의 배경 및 필요성 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목표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82296" y="-3376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7409" name="_x424505072" descr="EMB000028f4413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3" t="3838"/>
          <a:stretch>
            <a:fillRect/>
          </a:stretch>
        </p:blipFill>
        <p:spPr bwMode="auto">
          <a:xfrm>
            <a:off x="558148" y="1990934"/>
            <a:ext cx="5537852" cy="3392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814686" y="2412579"/>
            <a:ext cx="2479489" cy="502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음향신호기</a:t>
            </a:r>
            <a:r>
              <a:rPr lang="en-US" altLang="ko-KR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	-&gt;</a:t>
            </a:r>
            <a:endParaRPr lang="en-US" altLang="ko-KR" sz="2667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638317" y="2269645"/>
            <a:ext cx="1929948" cy="91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670" dirty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안경형태의 </a:t>
            </a:r>
            <a:endParaRPr lang="en-US" altLang="ko-KR" sz="267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67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보조공학기기</a:t>
            </a:r>
            <a:endParaRPr lang="en-US" altLang="ko-KR" sz="2670" dirty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6551566" y="1990934"/>
            <a:ext cx="5243275" cy="3533776"/>
          </a:xfrm>
          <a:prstGeom prst="roundRect">
            <a:avLst/>
          </a:prstGeom>
          <a:solidFill>
            <a:srgbClr val="C6A49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66084" y="3651815"/>
            <a:ext cx="4414237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Yolo, </a:t>
            </a:r>
            <a:r>
              <a:rPr lang="en-US" altLang="ko-KR" sz="2667" dirty="0" err="1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OpenCV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사용하여 </a:t>
            </a:r>
            <a:endParaRPr lang="en-US" altLang="ko-KR" sz="2667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신호등과 횡단보도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감지</a:t>
            </a:r>
            <a:endParaRPr lang="en-US" altLang="ko-KR" sz="2667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신호등의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변화를 음성으로 출력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2667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503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4142" y="1676788"/>
            <a:ext cx="10515600" cy="2852737"/>
          </a:xfrm>
        </p:spPr>
        <p:txBody>
          <a:bodyPr>
            <a:normAutofit/>
          </a:bodyPr>
          <a:lstStyle/>
          <a:p>
            <a:r>
              <a:rPr lang="en-US" altLang="ko-KR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5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내용 설명 </a:t>
            </a:r>
            <a:endParaRPr lang="ko-KR" altLang="en-US" sz="54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9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31676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08869" y="194834"/>
            <a:ext cx="1199367" cy="995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867" b="1" spc="-200" dirty="0" smtClean="0">
                <a:solidFill>
                  <a:srgbClr val="27455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 </a:t>
            </a:r>
            <a:endParaRPr lang="en-US" altLang="ko-KR" sz="2400" spc="-200" dirty="0">
              <a:solidFill>
                <a:srgbClr val="6D603B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199456" y="170055"/>
            <a:ext cx="107042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연구 내용 설명</a:t>
            </a:r>
            <a:endParaRPr lang="en-US" altLang="ko-KR" sz="2400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작품 연구 내용 및 문제점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해결방안 </a:t>
            </a:r>
            <a:r>
              <a:rPr lang="en-US" altLang="ko-KR" sz="3200" dirty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</a:t>
            </a:r>
            <a:r>
              <a:rPr lang="en-US" altLang="ko-KR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200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예상 시나리오 </a:t>
            </a:r>
            <a:endParaRPr lang="en-US" altLang="ko-KR" sz="3200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영상 처리를 통한 시각 장애인 보조 공학기기</a:t>
            </a:r>
            <a:endParaRPr lang="ko-KR" altLang="en-US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262EB0-F2B7-4B4C-A348-A2A3E49E78A2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740664" y="184967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7171" name="_x426134480" descr="EMB000028f4410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80"/>
          <a:stretch>
            <a:fillRect/>
          </a:stretch>
        </p:blipFill>
        <p:spPr bwMode="auto">
          <a:xfrm>
            <a:off x="267996" y="2521113"/>
            <a:ext cx="5281377" cy="2848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5740913" y="2257573"/>
            <a:ext cx="6254203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9585" indent="-609585">
              <a:buAutoNum type="arabicPeriod"/>
            </a:pP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사용자가 보는 방향을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카메라로 인식</a:t>
            </a:r>
            <a:endParaRPr lang="en-US" altLang="ko-KR" sz="2667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1"/>
            <a:r>
              <a:rPr lang="en-US" altLang="ko-KR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영상데이터를 통신모듈을 통해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서버로 전송</a:t>
            </a:r>
            <a:endParaRPr lang="en-US" altLang="ko-KR" sz="2667" dirty="0" smtClean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lvl="1"/>
            <a:endParaRPr lang="en-US" altLang="ko-KR" sz="2667" dirty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09585" indent="-609585">
              <a:buAutoNum type="arabicPeriod"/>
            </a:pP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서버는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수신한 데이터를 </a:t>
            </a:r>
            <a:r>
              <a:rPr lang="en-US" altLang="ko-KR" sz="2667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OpenCV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 </a:t>
            </a:r>
            <a:r>
              <a:rPr lang="en-US" altLang="ko-KR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yolo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이용하여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변화를 감지</a:t>
            </a:r>
            <a:r>
              <a:rPr lang="en-US" altLang="ko-KR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후 데이터를 사용자에게 </a:t>
            </a:r>
            <a:r>
              <a:rPr lang="ko-KR" altLang="en-US" sz="2667" dirty="0" smtClean="0">
                <a:solidFill>
                  <a:srgbClr val="27455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전송</a:t>
            </a:r>
            <a:endParaRPr lang="en-US" altLang="ko-KR" sz="2667" dirty="0" smtClean="0">
              <a:solidFill>
                <a:srgbClr val="27455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09585" indent="-609585">
              <a:buAutoNum type="arabicPeriod"/>
            </a:pPr>
            <a:endParaRPr lang="en-US" altLang="ko-KR" sz="2667" dirty="0" smtClean="0">
              <a:solidFill>
                <a:schemeClr val="tx1">
                  <a:lumMod val="75000"/>
                  <a:lumOff val="2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09585" indent="-609585">
              <a:buAutoNum type="arabicPeriod"/>
            </a:pP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검출결과를 </a:t>
            </a:r>
            <a:r>
              <a:rPr lang="ko-KR" altLang="en-US" sz="2667" dirty="0" smtClean="0">
                <a:solidFill>
                  <a:srgbClr val="B78C7F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음성으로 제공하여 </a:t>
            </a:r>
            <a:r>
              <a:rPr lang="ko-KR" altLang="en-US" sz="2667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보행 도움</a:t>
            </a:r>
            <a:endParaRPr lang="en-US" altLang="ko-KR" sz="2667" dirty="0">
              <a:solidFill>
                <a:srgbClr val="B78C7F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5608163" y="2039746"/>
            <a:ext cx="6295513" cy="3739262"/>
          </a:xfrm>
          <a:prstGeom prst="roundRect">
            <a:avLst/>
          </a:prstGeom>
          <a:solidFill>
            <a:srgbClr val="C6A49A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608232" y="5941964"/>
            <a:ext cx="759118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 + 우리가 사용할 기능들을 정의를 자세히 설명 </a:t>
            </a:r>
            <a:r>
              <a:rPr lang="ko-KR" altLang="en-US" dirty="0" smtClean="0"/>
              <a:t>하는 것이 필요해 보임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9241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921</Words>
  <Application>Microsoft Office PowerPoint</Application>
  <PresentationFormat>와이드스크린</PresentationFormat>
  <Paragraphs>243</Paragraphs>
  <Slides>26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배달의민족 주아</vt:lpstr>
      <vt:lpstr>Arial</vt:lpstr>
      <vt:lpstr>맑은 고딕</vt:lpstr>
      <vt:lpstr>함초롬바탕</vt:lpstr>
      <vt:lpstr>Office 테마</vt:lpstr>
      <vt:lpstr>PowerPoint 프레젠테이션</vt:lpstr>
      <vt:lpstr>PowerPoint 프레젠테이션</vt:lpstr>
      <vt:lpstr>01. 작품선정의 배경, 필요성 및 연구목표 </vt:lpstr>
      <vt:lpstr>PowerPoint 프레젠테이션</vt:lpstr>
      <vt:lpstr>PowerPoint 프레젠테이션</vt:lpstr>
      <vt:lpstr>PowerPoint 프레젠테이션</vt:lpstr>
      <vt:lpstr>PowerPoint 프레젠테이션</vt:lpstr>
      <vt:lpstr>02. 연구 내용 설명 </vt:lpstr>
      <vt:lpstr>PowerPoint 프레젠테이션</vt:lpstr>
      <vt:lpstr>PowerPoint 프레젠테이션</vt:lpstr>
      <vt:lpstr>PowerPoint 프레젠테이션</vt:lpstr>
      <vt:lpstr>03. 연구 결과 및  필요 예상 재료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04. 연구 일정 및 역할 분담 내용 </vt:lpstr>
      <vt:lpstr>PowerPoint 프레젠테이션</vt:lpstr>
      <vt:lpstr>PowerPoint 프레젠테이션</vt:lpstr>
      <vt:lpstr>Q n A</vt:lpstr>
      <vt:lpstr>제외 파트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35</cp:revision>
  <dcterms:created xsi:type="dcterms:W3CDTF">2018-04-11T23:47:46Z</dcterms:created>
  <dcterms:modified xsi:type="dcterms:W3CDTF">2018-05-23T04:34:37Z</dcterms:modified>
</cp:coreProperties>
</file>

<file path=docProps/thumbnail.jpeg>
</file>